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870" r:id="rId2"/>
    <p:sldId id="876" r:id="rId3"/>
    <p:sldId id="875" r:id="rId4"/>
    <p:sldId id="878" r:id="rId5"/>
    <p:sldId id="877" r:id="rId6"/>
    <p:sldId id="87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616A90-65BD-4F42-800A-E565487F5E57}">
          <p14:sldIdLst>
            <p14:sldId id="870"/>
            <p14:sldId id="876"/>
            <p14:sldId id="875"/>
            <p14:sldId id="878"/>
            <p14:sldId id="877"/>
            <p14:sldId id="8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19F"/>
    <a:srgbClr val="E6E6E6"/>
    <a:srgbClr val="032967"/>
    <a:srgbClr val="FE51A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37" autoAdjust="0"/>
    <p:restoredTop sz="95859" autoAdjust="0"/>
  </p:normalViewPr>
  <p:slideViewPr>
    <p:cSldViewPr snapToGrid="0">
      <p:cViewPr varScale="1">
        <p:scale>
          <a:sx n="100" d="100"/>
          <a:sy n="100" d="100"/>
        </p:scale>
        <p:origin x="184" y="184"/>
      </p:cViewPr>
      <p:guideLst>
        <p:guide orient="horz" pos="2160"/>
        <p:guide pos="384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127" d="100"/>
          <a:sy n="127" d="100"/>
        </p:scale>
        <p:origin x="-489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16799-E9B2-2E4A-BCB0-28CF7786D49F}" type="doc">
      <dgm:prSet loTypeId="urn:microsoft.com/office/officeart/2005/8/layout/hList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CEAB9A9-EA2B-E64A-B8FB-F302D1C1BC02}">
      <dgm:prSet phldrT="[Text]" custT="1"/>
      <dgm:spPr/>
      <dgm:t>
        <a:bodyPr/>
        <a:lstStyle/>
        <a:p>
          <a:r>
            <a:rPr lang="en-US" sz="2400" dirty="0">
              <a:latin typeface="Avenir Book" panose="02000503020000020003" pitchFamily="2" charset="0"/>
            </a:rPr>
            <a:t>NBO analyzer</a:t>
          </a:r>
        </a:p>
      </dgm:t>
    </dgm:pt>
    <dgm:pt modelId="{DC48CD38-6341-2143-B813-3B3E4D7C9862}" type="parTrans" cxnId="{1D55DFFF-9382-8347-8A85-E2BDCE54D2F6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A5B04B15-214E-E94A-B6F0-D40E4C2038A0}" type="sibTrans" cxnId="{1D55DFFF-9382-8347-8A85-E2BDCE54D2F6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EA2F7247-89A0-1D4C-959D-B0445F31857A}">
      <dgm:prSet phldrT="[Text]" custT="1"/>
      <dgm:spPr/>
      <dgm:t>
        <a:bodyPr/>
        <a:lstStyle/>
        <a:p>
          <a:r>
            <a:rPr lang="en-US" sz="1800" dirty="0">
              <a:latin typeface="Avenir Book" panose="02000503020000020003" pitchFamily="2" charset="0"/>
            </a:rPr>
            <a:t>Bond indices for specified bond(s)</a:t>
          </a:r>
          <a:br>
            <a:rPr lang="en-US" sz="1800" dirty="0">
              <a:latin typeface="Avenir Book" panose="02000503020000020003" pitchFamily="2" charset="0"/>
            </a:rPr>
          </a:br>
          <a:br>
            <a:rPr lang="en-US" sz="1800" dirty="0">
              <a:latin typeface="Avenir Book" panose="02000503020000020003" pitchFamily="2" charset="0"/>
            </a:rPr>
          </a:br>
          <a:r>
            <a:rPr lang="en-US" sz="1800" dirty="0">
              <a:latin typeface="Avenir Book" panose="02000503020000020003" pitchFamily="2" charset="0"/>
            </a:rPr>
            <a:t>Great for NBO of IRC calcs.</a:t>
          </a:r>
        </a:p>
      </dgm:t>
    </dgm:pt>
    <dgm:pt modelId="{864962DE-330D-BD4C-B943-ECB8B72637A5}" type="parTrans" cxnId="{6B1973ED-F2A6-464A-980C-72F48ECA815A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0154DDC0-1E60-1C47-A50A-5AAF9381DDD1}" type="sibTrans" cxnId="{6B1973ED-F2A6-464A-980C-72F48ECA815A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C4F69C21-925B-5246-9647-1DF503F56BC3}">
      <dgm:prSet phldrT="[Text]" custT="1"/>
      <dgm:spPr/>
      <dgm:t>
        <a:bodyPr/>
        <a:lstStyle/>
        <a:p>
          <a:r>
            <a:rPr lang="en-US" sz="2400" dirty="0" err="1">
              <a:latin typeface="Avenir Book" panose="02000503020000020003" pitchFamily="2" charset="0"/>
            </a:rPr>
            <a:t>cDFT</a:t>
          </a:r>
          <a:endParaRPr lang="en-US" sz="2400" dirty="0">
            <a:latin typeface="Avenir Book" panose="02000503020000020003" pitchFamily="2" charset="0"/>
          </a:endParaRPr>
        </a:p>
      </dgm:t>
    </dgm:pt>
    <dgm:pt modelId="{F2E618F1-1B5F-6247-9E5F-B32209B1BBE2}" type="parTrans" cxnId="{D06A8829-7333-3149-BC50-48E6A378FF43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0DD72F21-F017-0945-8F83-DA94A398BB9E}" type="sibTrans" cxnId="{D06A8829-7333-3149-BC50-48E6A378FF43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CF4A6675-B7E8-614B-B52D-E0EDF5F7523C}">
      <dgm:prSet phldrT="[Text]" custT="1"/>
      <dgm:spPr/>
      <dgm:t>
        <a:bodyPr/>
        <a:lstStyle/>
        <a:p>
          <a:r>
            <a:rPr lang="en-US" sz="1800" dirty="0">
              <a:latin typeface="Avenir Book" panose="02000503020000020003" pitchFamily="2" charset="0"/>
            </a:rPr>
            <a:t>f+ Fukui electrophilicity</a:t>
          </a:r>
        </a:p>
      </dgm:t>
    </dgm:pt>
    <dgm:pt modelId="{DFC9EA36-CA34-2D4E-A367-523F6EC5FB0E}" type="parTrans" cxnId="{494B6EDF-EC6E-2946-97F1-AD1DF76733C9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C8EAD660-4E1F-0948-9923-2A0054CB0E04}" type="sibTrans" cxnId="{494B6EDF-EC6E-2946-97F1-AD1DF76733C9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FD708DFF-AF55-A947-AC6F-A9F2E4E7F4C7}">
      <dgm:prSet phldrT="[Text]" custT="1"/>
      <dgm:spPr/>
      <dgm:t>
        <a:bodyPr/>
        <a:lstStyle/>
        <a:p>
          <a:r>
            <a:rPr lang="en-US" sz="2400" dirty="0">
              <a:latin typeface="Avenir Book" panose="02000503020000020003" pitchFamily="2" charset="0"/>
            </a:rPr>
            <a:t>DISCO</a:t>
          </a:r>
        </a:p>
      </dgm:t>
    </dgm:pt>
    <dgm:pt modelId="{F779CA28-86CD-A246-B27F-329FC31B3511}" type="parTrans" cxnId="{C42BE856-D23A-F346-A6B7-C595034B7BDD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FB363DF6-544C-BD47-96C6-ADE02DEBEA8D}" type="sibTrans" cxnId="{C42BE856-D23A-F346-A6B7-C595034B7BDD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402F988B-64FC-C141-A973-7A04DF6AE50E}">
      <dgm:prSet phldrT="[Text]" custT="1"/>
      <dgm:spPr/>
      <dgm:t>
        <a:bodyPr/>
        <a:lstStyle/>
        <a:p>
          <a:r>
            <a:rPr lang="en-US" sz="1800" dirty="0">
              <a:latin typeface="Avenir Book" panose="02000503020000020003" pitchFamily="2" charset="0"/>
            </a:rPr>
            <a:t>Atomic charges</a:t>
          </a:r>
        </a:p>
      </dgm:t>
    </dgm:pt>
    <dgm:pt modelId="{7A86A6BE-4409-DE4A-8C1B-F852A99AE5FC}" type="parTrans" cxnId="{F057BEA8-A9F0-6846-8BE5-6E73584053A9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30E390E6-311B-F54B-9B6D-8A5930CFF655}" type="sibTrans" cxnId="{F057BEA8-A9F0-6846-8BE5-6E73584053A9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FBE9361E-79E3-4A46-A76D-69357EED3818}">
      <dgm:prSet phldrT="[Text]" custT="1"/>
      <dgm:spPr/>
      <dgm:t>
        <a:bodyPr/>
        <a:lstStyle/>
        <a:p>
          <a:r>
            <a:rPr lang="en-US" sz="1800" dirty="0">
              <a:latin typeface="Avenir Book" panose="02000503020000020003" pitchFamily="2" charset="0"/>
            </a:rPr>
            <a:t>NMR tensor values</a:t>
          </a:r>
        </a:p>
      </dgm:t>
    </dgm:pt>
    <dgm:pt modelId="{BB1A3AE5-6EA5-4343-9307-CEE11CDEDBD0}" type="parTrans" cxnId="{A11694E7-79AA-2144-8197-1D7EE1355FDB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9D6652C9-A8DD-DA4F-B0A2-D14DE53DA591}" type="sibTrans" cxnId="{A11694E7-79AA-2144-8197-1D7EE1355FDB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1BE85A6E-A568-B842-ACB1-666EB9184DE0}">
      <dgm:prSet phldrT="[Text]" custT="1"/>
      <dgm:spPr/>
      <dgm:t>
        <a:bodyPr/>
        <a:lstStyle/>
        <a:p>
          <a:r>
            <a:rPr lang="en-US" sz="1800" dirty="0">
              <a:latin typeface="Avenir Book" panose="02000503020000020003" pitchFamily="2" charset="0"/>
            </a:rPr>
            <a:t>f- Fukui nucleophilicity</a:t>
          </a:r>
        </a:p>
      </dgm:t>
    </dgm:pt>
    <dgm:pt modelId="{32D6DA82-D8B8-6940-B956-5B8651F7240B}" type="parTrans" cxnId="{950782B2-820B-5C4B-B00A-7F13ED1BF648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A7CF89E3-5C4B-E14A-9A0E-6446E228A2B8}" type="sibTrans" cxnId="{950782B2-820B-5C4B-B00A-7F13ED1BF648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07C40352-0671-2D43-8FFF-C04F0E9A7805}">
      <dgm:prSet phldrT="[Text]" custT="1"/>
      <dgm:spPr/>
      <dgm:t>
        <a:bodyPr/>
        <a:lstStyle/>
        <a:p>
          <a:r>
            <a:rPr lang="en-US" sz="1800" dirty="0">
              <a:latin typeface="Avenir Book" panose="02000503020000020003" pitchFamily="2" charset="0"/>
            </a:rPr>
            <a:t>Atomic charges</a:t>
          </a:r>
          <a:br>
            <a:rPr lang="en-US" sz="1800" dirty="0">
              <a:latin typeface="Avenir Book" panose="02000503020000020003" pitchFamily="2" charset="0"/>
            </a:rPr>
          </a:br>
          <a:br>
            <a:rPr lang="en-US" sz="1800" dirty="0">
              <a:latin typeface="Avenir Book" panose="02000503020000020003" pitchFamily="2" charset="0"/>
            </a:rPr>
          </a:br>
          <a:r>
            <a:rPr lang="en-US" sz="1800" dirty="0">
              <a:latin typeface="Avenir Book" panose="02000503020000020003" pitchFamily="2" charset="0"/>
            </a:rPr>
            <a:t>For all atoms at once. </a:t>
          </a:r>
        </a:p>
      </dgm:t>
    </dgm:pt>
    <dgm:pt modelId="{E932A9B7-C5B9-F646-B461-F577190F3004}" type="parTrans" cxnId="{70AE2C1C-A7EB-404B-9402-4813DA9765F8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F49822EA-52A7-764A-A993-898EA715F9C6}" type="sibTrans" cxnId="{70AE2C1C-A7EB-404B-9402-4813DA9765F8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997ABF23-2C83-2B49-A12F-E71ECAB49CF1}">
      <dgm:prSet phldrT="[Text]" custT="1"/>
      <dgm:spPr/>
      <dgm:t>
        <a:bodyPr/>
        <a:lstStyle/>
        <a:p>
          <a:r>
            <a:rPr lang="en-US" sz="1800" dirty="0">
              <a:latin typeface="Avenir Book" panose="02000503020000020003" pitchFamily="2" charset="0"/>
            </a:rPr>
            <a:t>HOMO/LUMO values</a:t>
          </a:r>
        </a:p>
      </dgm:t>
    </dgm:pt>
    <dgm:pt modelId="{920ADF93-B011-D041-8702-EDBCDEAA8985}" type="parTrans" cxnId="{26E6357F-1C3E-614F-8827-FF91BB696C76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D7B63AF1-F9BC-5849-90D9-FFD6F26245E1}" type="sibTrans" cxnId="{26E6357F-1C3E-614F-8827-FF91BB696C76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FCBFE22B-89BF-CB45-B227-DA11D2530F13}">
      <dgm:prSet phldrT="[Text]" custT="1"/>
      <dgm:spPr/>
      <dgm:t>
        <a:bodyPr/>
        <a:lstStyle/>
        <a:p>
          <a:r>
            <a:rPr lang="en-US" sz="1800" dirty="0">
              <a:latin typeface="Avenir Book" panose="02000503020000020003" pitchFamily="2" charset="0"/>
            </a:rPr>
            <a:t>Bond distances</a:t>
          </a:r>
        </a:p>
      </dgm:t>
    </dgm:pt>
    <dgm:pt modelId="{E98B8B73-13FB-FD4E-8B6A-902D0E48268E}" type="parTrans" cxnId="{DC3ED1ED-2C10-D949-B8BB-C114F830F215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5255128C-94BB-7C4C-935F-5AFE2C8667B0}" type="sibTrans" cxnId="{DC3ED1ED-2C10-D949-B8BB-C114F830F215}">
      <dgm:prSet/>
      <dgm:spPr/>
      <dgm:t>
        <a:bodyPr/>
        <a:lstStyle/>
        <a:p>
          <a:endParaRPr lang="en-US" sz="1400">
            <a:latin typeface="Avenir Book" panose="02000503020000020003" pitchFamily="2" charset="0"/>
          </a:endParaRPr>
        </a:p>
      </dgm:t>
    </dgm:pt>
    <dgm:pt modelId="{D2CFEF77-F13C-2F41-A31C-8ED6962AD834}">
      <dgm:prSet phldrT="[Text]" custT="1"/>
      <dgm:spPr/>
      <dgm:t>
        <a:bodyPr/>
        <a:lstStyle/>
        <a:p>
          <a:r>
            <a:rPr lang="en-US" sz="1800" dirty="0">
              <a:latin typeface="Avenir Book" panose="02000503020000020003" pitchFamily="2" charset="0"/>
            </a:rPr>
            <a:t>NMR chemical shifts</a:t>
          </a:r>
        </a:p>
      </dgm:t>
    </dgm:pt>
    <dgm:pt modelId="{13F2BAF4-F279-6C4D-A54F-F8333DE785C0}" type="parTrans" cxnId="{C4468B7C-3BEA-C04B-9642-1A1C6549D2D4}">
      <dgm:prSet/>
      <dgm:spPr/>
      <dgm:t>
        <a:bodyPr/>
        <a:lstStyle/>
        <a:p>
          <a:endParaRPr lang="en-US"/>
        </a:p>
      </dgm:t>
    </dgm:pt>
    <dgm:pt modelId="{12843A3F-A1CA-4F4C-BC2D-2E5B3E91A746}" type="sibTrans" cxnId="{C4468B7C-3BEA-C04B-9642-1A1C6549D2D4}">
      <dgm:prSet/>
      <dgm:spPr/>
      <dgm:t>
        <a:bodyPr/>
        <a:lstStyle/>
        <a:p>
          <a:endParaRPr lang="en-US"/>
        </a:p>
      </dgm:t>
    </dgm:pt>
    <dgm:pt modelId="{B4E6E368-2053-244D-866E-8DA37A695719}" type="pres">
      <dgm:prSet presAssocID="{D0116799-E9B2-2E4A-BCB0-28CF7786D49F}" presName="Name0" presStyleCnt="0">
        <dgm:presLayoutVars>
          <dgm:dir/>
          <dgm:animLvl val="lvl"/>
          <dgm:resizeHandles val="exact"/>
        </dgm:presLayoutVars>
      </dgm:prSet>
      <dgm:spPr/>
    </dgm:pt>
    <dgm:pt modelId="{1F203AE1-89A0-114A-ABF2-4A3FBFD9E821}" type="pres">
      <dgm:prSet presAssocID="{ECEAB9A9-EA2B-E64A-B8FB-F302D1C1BC02}" presName="composite" presStyleCnt="0"/>
      <dgm:spPr/>
    </dgm:pt>
    <dgm:pt modelId="{6EB88DC1-8522-7C44-AC04-E10FEA40042A}" type="pres">
      <dgm:prSet presAssocID="{ECEAB9A9-EA2B-E64A-B8FB-F302D1C1BC0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7BF791F-26BC-754E-B79F-B37C7C660FEB}" type="pres">
      <dgm:prSet presAssocID="{ECEAB9A9-EA2B-E64A-B8FB-F302D1C1BC02}" presName="desTx" presStyleLbl="alignAccFollowNode1" presStyleIdx="0" presStyleCnt="3" custScaleY="100000">
        <dgm:presLayoutVars>
          <dgm:bulletEnabled val="1"/>
        </dgm:presLayoutVars>
      </dgm:prSet>
      <dgm:spPr/>
    </dgm:pt>
    <dgm:pt modelId="{6D36A8A1-1E66-EC46-ABCE-B8AFEA78DBE3}" type="pres">
      <dgm:prSet presAssocID="{A5B04B15-214E-E94A-B6F0-D40E4C2038A0}" presName="space" presStyleCnt="0"/>
      <dgm:spPr/>
    </dgm:pt>
    <dgm:pt modelId="{B7135A1C-6A05-4142-ABC9-52812E0495E1}" type="pres">
      <dgm:prSet presAssocID="{C4F69C21-925B-5246-9647-1DF503F56BC3}" presName="composite" presStyleCnt="0"/>
      <dgm:spPr/>
    </dgm:pt>
    <dgm:pt modelId="{4B076284-C66E-5E48-AA6E-4404025969B3}" type="pres">
      <dgm:prSet presAssocID="{C4F69C21-925B-5246-9647-1DF503F56BC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BE02E37-BC81-0E42-85A6-52D7E8394B64}" type="pres">
      <dgm:prSet presAssocID="{C4F69C21-925B-5246-9647-1DF503F56BC3}" presName="desTx" presStyleLbl="alignAccFollowNode1" presStyleIdx="1" presStyleCnt="3">
        <dgm:presLayoutVars>
          <dgm:bulletEnabled val="1"/>
        </dgm:presLayoutVars>
      </dgm:prSet>
      <dgm:spPr/>
    </dgm:pt>
    <dgm:pt modelId="{BE57D670-8C08-AE45-85D7-4084A5F3821F}" type="pres">
      <dgm:prSet presAssocID="{0DD72F21-F017-0945-8F83-DA94A398BB9E}" presName="space" presStyleCnt="0"/>
      <dgm:spPr/>
    </dgm:pt>
    <dgm:pt modelId="{58A8A1E4-397F-A04D-94E1-730BD0BA23CB}" type="pres">
      <dgm:prSet presAssocID="{FD708DFF-AF55-A947-AC6F-A9F2E4E7F4C7}" presName="composite" presStyleCnt="0"/>
      <dgm:spPr/>
    </dgm:pt>
    <dgm:pt modelId="{33573569-48C0-DD4D-B30E-DCEF7B2419EC}" type="pres">
      <dgm:prSet presAssocID="{FD708DFF-AF55-A947-AC6F-A9F2E4E7F4C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CA872AA-A5B3-384E-810E-CE4FB906C74C}" type="pres">
      <dgm:prSet presAssocID="{FD708DFF-AF55-A947-AC6F-A9F2E4E7F4C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2D5B904-35C9-0342-9221-3365DEF0A930}" type="presOf" srcId="{D2CFEF77-F13C-2F41-A31C-8ED6962AD834}" destId="{6CA872AA-A5B3-384E-810E-CE4FB906C74C}" srcOrd="0" destOrd="2" presId="urn:microsoft.com/office/officeart/2005/8/layout/hList1"/>
    <dgm:cxn modelId="{F7EE8A09-C822-9248-B557-D58A876FA5EA}" type="presOf" srcId="{402F988B-64FC-C141-A973-7A04DF6AE50E}" destId="{6CA872AA-A5B3-384E-810E-CE4FB906C74C}" srcOrd="0" destOrd="0" presId="urn:microsoft.com/office/officeart/2005/8/layout/hList1"/>
    <dgm:cxn modelId="{70AE2C1C-A7EB-404B-9402-4813DA9765F8}" srcId="{C4F69C21-925B-5246-9647-1DF503F56BC3}" destId="{07C40352-0671-2D43-8FFF-C04F0E9A7805}" srcOrd="2" destOrd="0" parTransId="{E932A9B7-C5B9-F646-B461-F577190F3004}" sibTransId="{F49822EA-52A7-764A-A993-898EA715F9C6}"/>
    <dgm:cxn modelId="{1BD61822-4CC9-9540-AFF4-14607285F7EE}" type="presOf" srcId="{07C40352-0671-2D43-8FFF-C04F0E9A7805}" destId="{0BE02E37-BC81-0E42-85A6-52D7E8394B64}" srcOrd="0" destOrd="2" presId="urn:microsoft.com/office/officeart/2005/8/layout/hList1"/>
    <dgm:cxn modelId="{E4DD4C23-7258-A942-AE6B-B19906362B00}" type="presOf" srcId="{FCBFE22B-89BF-CB45-B227-DA11D2530F13}" destId="{6CA872AA-A5B3-384E-810E-CE4FB906C74C}" srcOrd="0" destOrd="4" presId="urn:microsoft.com/office/officeart/2005/8/layout/hList1"/>
    <dgm:cxn modelId="{15BE0C26-EA89-4C44-A6C4-635AF7043BAF}" type="presOf" srcId="{997ABF23-2C83-2B49-A12F-E71ECAB49CF1}" destId="{6CA872AA-A5B3-384E-810E-CE4FB906C74C}" srcOrd="0" destOrd="3" presId="urn:microsoft.com/office/officeart/2005/8/layout/hList1"/>
    <dgm:cxn modelId="{D06A8829-7333-3149-BC50-48E6A378FF43}" srcId="{D0116799-E9B2-2E4A-BCB0-28CF7786D49F}" destId="{C4F69C21-925B-5246-9647-1DF503F56BC3}" srcOrd="1" destOrd="0" parTransId="{F2E618F1-1B5F-6247-9E5F-B32209B1BBE2}" sibTransId="{0DD72F21-F017-0945-8F83-DA94A398BB9E}"/>
    <dgm:cxn modelId="{8B53A242-3626-3349-9ACE-5CFFCA767098}" type="presOf" srcId="{C4F69C21-925B-5246-9647-1DF503F56BC3}" destId="{4B076284-C66E-5E48-AA6E-4404025969B3}" srcOrd="0" destOrd="0" presId="urn:microsoft.com/office/officeart/2005/8/layout/hList1"/>
    <dgm:cxn modelId="{8E633856-294D-034E-86C6-304974C12BE4}" type="presOf" srcId="{EA2F7247-89A0-1D4C-959D-B0445F31857A}" destId="{67BF791F-26BC-754E-B79F-B37C7C660FEB}" srcOrd="0" destOrd="0" presId="urn:microsoft.com/office/officeart/2005/8/layout/hList1"/>
    <dgm:cxn modelId="{C42BE856-D23A-F346-A6B7-C595034B7BDD}" srcId="{D0116799-E9B2-2E4A-BCB0-28CF7786D49F}" destId="{FD708DFF-AF55-A947-AC6F-A9F2E4E7F4C7}" srcOrd="2" destOrd="0" parTransId="{F779CA28-86CD-A246-B27F-329FC31B3511}" sibTransId="{FB363DF6-544C-BD47-96C6-ADE02DEBEA8D}"/>
    <dgm:cxn modelId="{0DAAD157-F69E-2D40-9DFE-6D55ED815391}" type="presOf" srcId="{FBE9361E-79E3-4A46-A76D-69357EED3818}" destId="{6CA872AA-A5B3-384E-810E-CE4FB906C74C}" srcOrd="0" destOrd="1" presId="urn:microsoft.com/office/officeart/2005/8/layout/hList1"/>
    <dgm:cxn modelId="{0936886C-1D1A-8541-8E69-A9D3B2E7F43D}" type="presOf" srcId="{CF4A6675-B7E8-614B-B52D-E0EDF5F7523C}" destId="{0BE02E37-BC81-0E42-85A6-52D7E8394B64}" srcOrd="0" destOrd="0" presId="urn:microsoft.com/office/officeart/2005/8/layout/hList1"/>
    <dgm:cxn modelId="{C4468B7C-3BEA-C04B-9642-1A1C6549D2D4}" srcId="{FD708DFF-AF55-A947-AC6F-A9F2E4E7F4C7}" destId="{D2CFEF77-F13C-2F41-A31C-8ED6962AD834}" srcOrd="2" destOrd="0" parTransId="{13F2BAF4-F279-6C4D-A54F-F8333DE785C0}" sibTransId="{12843A3F-A1CA-4F4C-BC2D-2E5B3E91A746}"/>
    <dgm:cxn modelId="{26E6357F-1C3E-614F-8827-FF91BB696C76}" srcId="{FD708DFF-AF55-A947-AC6F-A9F2E4E7F4C7}" destId="{997ABF23-2C83-2B49-A12F-E71ECAB49CF1}" srcOrd="3" destOrd="0" parTransId="{920ADF93-B011-D041-8702-EDBCDEAA8985}" sibTransId="{D7B63AF1-F9BC-5849-90D9-FFD6F26245E1}"/>
    <dgm:cxn modelId="{F057BEA8-A9F0-6846-8BE5-6E73584053A9}" srcId="{FD708DFF-AF55-A947-AC6F-A9F2E4E7F4C7}" destId="{402F988B-64FC-C141-A973-7A04DF6AE50E}" srcOrd="0" destOrd="0" parTransId="{7A86A6BE-4409-DE4A-8C1B-F852A99AE5FC}" sibTransId="{30E390E6-311B-F54B-9B6D-8A5930CFF655}"/>
    <dgm:cxn modelId="{950782B2-820B-5C4B-B00A-7F13ED1BF648}" srcId="{C4F69C21-925B-5246-9647-1DF503F56BC3}" destId="{1BE85A6E-A568-B842-ACB1-666EB9184DE0}" srcOrd="1" destOrd="0" parTransId="{32D6DA82-D8B8-6940-B956-5B8651F7240B}" sibTransId="{A7CF89E3-5C4B-E14A-9A0E-6446E228A2B8}"/>
    <dgm:cxn modelId="{B9B094D6-6B62-5D49-84E8-C70E93DE38B3}" type="presOf" srcId="{ECEAB9A9-EA2B-E64A-B8FB-F302D1C1BC02}" destId="{6EB88DC1-8522-7C44-AC04-E10FEA40042A}" srcOrd="0" destOrd="0" presId="urn:microsoft.com/office/officeart/2005/8/layout/hList1"/>
    <dgm:cxn modelId="{494B6EDF-EC6E-2946-97F1-AD1DF76733C9}" srcId="{C4F69C21-925B-5246-9647-1DF503F56BC3}" destId="{CF4A6675-B7E8-614B-B52D-E0EDF5F7523C}" srcOrd="0" destOrd="0" parTransId="{DFC9EA36-CA34-2D4E-A367-523F6EC5FB0E}" sibTransId="{C8EAD660-4E1F-0948-9923-2A0054CB0E04}"/>
    <dgm:cxn modelId="{854DF5E6-3EEF-934D-8FDF-6241119B63BD}" type="presOf" srcId="{D0116799-E9B2-2E4A-BCB0-28CF7786D49F}" destId="{B4E6E368-2053-244D-866E-8DA37A695719}" srcOrd="0" destOrd="0" presId="urn:microsoft.com/office/officeart/2005/8/layout/hList1"/>
    <dgm:cxn modelId="{A11694E7-79AA-2144-8197-1D7EE1355FDB}" srcId="{FD708DFF-AF55-A947-AC6F-A9F2E4E7F4C7}" destId="{FBE9361E-79E3-4A46-A76D-69357EED3818}" srcOrd="1" destOrd="0" parTransId="{BB1A3AE5-6EA5-4343-9307-CEE11CDEDBD0}" sibTransId="{9D6652C9-A8DD-DA4F-B0A2-D14DE53DA591}"/>
    <dgm:cxn modelId="{EF8494EB-43E9-8747-8CAB-4D1D52AEA944}" type="presOf" srcId="{FD708DFF-AF55-A947-AC6F-A9F2E4E7F4C7}" destId="{33573569-48C0-DD4D-B30E-DCEF7B2419EC}" srcOrd="0" destOrd="0" presId="urn:microsoft.com/office/officeart/2005/8/layout/hList1"/>
    <dgm:cxn modelId="{6B1973ED-F2A6-464A-980C-72F48ECA815A}" srcId="{ECEAB9A9-EA2B-E64A-B8FB-F302D1C1BC02}" destId="{EA2F7247-89A0-1D4C-959D-B0445F31857A}" srcOrd="0" destOrd="0" parTransId="{864962DE-330D-BD4C-B943-ECB8B72637A5}" sibTransId="{0154DDC0-1E60-1C47-A50A-5AAF9381DDD1}"/>
    <dgm:cxn modelId="{DC3ED1ED-2C10-D949-B8BB-C114F830F215}" srcId="{FD708DFF-AF55-A947-AC6F-A9F2E4E7F4C7}" destId="{FCBFE22B-89BF-CB45-B227-DA11D2530F13}" srcOrd="4" destOrd="0" parTransId="{E98B8B73-13FB-FD4E-8B6A-902D0E48268E}" sibTransId="{5255128C-94BB-7C4C-935F-5AFE2C8667B0}"/>
    <dgm:cxn modelId="{61456CFB-7B33-4E47-A9EB-F3410635388F}" type="presOf" srcId="{1BE85A6E-A568-B842-ACB1-666EB9184DE0}" destId="{0BE02E37-BC81-0E42-85A6-52D7E8394B64}" srcOrd="0" destOrd="1" presId="urn:microsoft.com/office/officeart/2005/8/layout/hList1"/>
    <dgm:cxn modelId="{1D55DFFF-9382-8347-8A85-E2BDCE54D2F6}" srcId="{D0116799-E9B2-2E4A-BCB0-28CF7786D49F}" destId="{ECEAB9A9-EA2B-E64A-B8FB-F302D1C1BC02}" srcOrd="0" destOrd="0" parTransId="{DC48CD38-6341-2143-B813-3B3E4D7C9862}" sibTransId="{A5B04B15-214E-E94A-B6F0-D40E4C2038A0}"/>
    <dgm:cxn modelId="{41C0F1CD-593A-404C-971C-DDC1E0FEC2F4}" type="presParOf" srcId="{B4E6E368-2053-244D-866E-8DA37A695719}" destId="{1F203AE1-89A0-114A-ABF2-4A3FBFD9E821}" srcOrd="0" destOrd="0" presId="urn:microsoft.com/office/officeart/2005/8/layout/hList1"/>
    <dgm:cxn modelId="{2E20713C-ED2E-2348-A5CC-AD58F51117A5}" type="presParOf" srcId="{1F203AE1-89A0-114A-ABF2-4A3FBFD9E821}" destId="{6EB88DC1-8522-7C44-AC04-E10FEA40042A}" srcOrd="0" destOrd="0" presId="urn:microsoft.com/office/officeart/2005/8/layout/hList1"/>
    <dgm:cxn modelId="{9B297E10-C53F-054B-9853-217235243F78}" type="presParOf" srcId="{1F203AE1-89A0-114A-ABF2-4A3FBFD9E821}" destId="{67BF791F-26BC-754E-B79F-B37C7C660FEB}" srcOrd="1" destOrd="0" presId="urn:microsoft.com/office/officeart/2005/8/layout/hList1"/>
    <dgm:cxn modelId="{B1BA20F5-AC97-934F-86C2-F314D2C02E04}" type="presParOf" srcId="{B4E6E368-2053-244D-866E-8DA37A695719}" destId="{6D36A8A1-1E66-EC46-ABCE-B8AFEA78DBE3}" srcOrd="1" destOrd="0" presId="urn:microsoft.com/office/officeart/2005/8/layout/hList1"/>
    <dgm:cxn modelId="{C3A22A95-116E-774C-9C7B-305A6F345FA1}" type="presParOf" srcId="{B4E6E368-2053-244D-866E-8DA37A695719}" destId="{B7135A1C-6A05-4142-ABC9-52812E0495E1}" srcOrd="2" destOrd="0" presId="urn:microsoft.com/office/officeart/2005/8/layout/hList1"/>
    <dgm:cxn modelId="{6950D440-2C02-EF42-AAB0-8D4B91F3D2C9}" type="presParOf" srcId="{B7135A1C-6A05-4142-ABC9-52812E0495E1}" destId="{4B076284-C66E-5E48-AA6E-4404025969B3}" srcOrd="0" destOrd="0" presId="urn:microsoft.com/office/officeart/2005/8/layout/hList1"/>
    <dgm:cxn modelId="{8793BA70-B527-2F4F-B237-76232BF40DB3}" type="presParOf" srcId="{B7135A1C-6A05-4142-ABC9-52812E0495E1}" destId="{0BE02E37-BC81-0E42-85A6-52D7E8394B64}" srcOrd="1" destOrd="0" presId="urn:microsoft.com/office/officeart/2005/8/layout/hList1"/>
    <dgm:cxn modelId="{8463D73D-7D0D-7640-A4D9-45D4B74E95C0}" type="presParOf" srcId="{B4E6E368-2053-244D-866E-8DA37A695719}" destId="{BE57D670-8C08-AE45-85D7-4084A5F3821F}" srcOrd="3" destOrd="0" presId="urn:microsoft.com/office/officeart/2005/8/layout/hList1"/>
    <dgm:cxn modelId="{27336827-956D-2249-8AF3-7A980763BC8C}" type="presParOf" srcId="{B4E6E368-2053-244D-866E-8DA37A695719}" destId="{58A8A1E4-397F-A04D-94E1-730BD0BA23CB}" srcOrd="4" destOrd="0" presId="urn:microsoft.com/office/officeart/2005/8/layout/hList1"/>
    <dgm:cxn modelId="{2FBCF46D-3523-2F49-A58E-A410D3D0E041}" type="presParOf" srcId="{58A8A1E4-397F-A04D-94E1-730BD0BA23CB}" destId="{33573569-48C0-DD4D-B30E-DCEF7B2419EC}" srcOrd="0" destOrd="0" presId="urn:microsoft.com/office/officeart/2005/8/layout/hList1"/>
    <dgm:cxn modelId="{8AAFB545-684D-AF45-9347-3A765BF85039}" type="presParOf" srcId="{58A8A1E4-397F-A04D-94E1-730BD0BA23CB}" destId="{6CA872AA-A5B3-384E-810E-CE4FB906C74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B88DC1-8522-7C44-AC04-E10FEA40042A}">
      <dsp:nvSpPr>
        <dsp:cNvPr id="0" name=""/>
        <dsp:cNvSpPr/>
      </dsp:nvSpPr>
      <dsp:spPr>
        <a:xfrm>
          <a:off x="2581" y="323779"/>
          <a:ext cx="2517305" cy="10069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venir Book" panose="02000503020000020003" pitchFamily="2" charset="0"/>
            </a:rPr>
            <a:t>NBO analyzer</a:t>
          </a:r>
        </a:p>
      </dsp:txBody>
      <dsp:txXfrm>
        <a:off x="2581" y="323779"/>
        <a:ext cx="2517305" cy="1006922"/>
      </dsp:txXfrm>
    </dsp:sp>
    <dsp:sp modelId="{67BF791F-26BC-754E-B79F-B37C7C660FEB}">
      <dsp:nvSpPr>
        <dsp:cNvPr id="0" name=""/>
        <dsp:cNvSpPr/>
      </dsp:nvSpPr>
      <dsp:spPr>
        <a:xfrm>
          <a:off x="2581" y="1330701"/>
          <a:ext cx="2517305" cy="28548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venir Book" panose="02000503020000020003" pitchFamily="2" charset="0"/>
            </a:rPr>
            <a:t>Bond indices for specified bond(s)</a:t>
          </a:r>
          <a:br>
            <a:rPr lang="en-US" sz="1800" kern="1200" dirty="0">
              <a:latin typeface="Avenir Book" panose="02000503020000020003" pitchFamily="2" charset="0"/>
            </a:rPr>
          </a:br>
          <a:br>
            <a:rPr lang="en-US" sz="1800" kern="1200" dirty="0">
              <a:latin typeface="Avenir Book" panose="02000503020000020003" pitchFamily="2" charset="0"/>
            </a:rPr>
          </a:br>
          <a:r>
            <a:rPr lang="en-US" sz="1800" kern="1200" dirty="0">
              <a:latin typeface="Avenir Book" panose="02000503020000020003" pitchFamily="2" charset="0"/>
            </a:rPr>
            <a:t>Great for NBO of IRC calcs.</a:t>
          </a:r>
        </a:p>
      </dsp:txBody>
      <dsp:txXfrm>
        <a:off x="2581" y="1330701"/>
        <a:ext cx="2517305" cy="2854800"/>
      </dsp:txXfrm>
    </dsp:sp>
    <dsp:sp modelId="{4B076284-C66E-5E48-AA6E-4404025969B3}">
      <dsp:nvSpPr>
        <dsp:cNvPr id="0" name=""/>
        <dsp:cNvSpPr/>
      </dsp:nvSpPr>
      <dsp:spPr>
        <a:xfrm>
          <a:off x="2872310" y="323779"/>
          <a:ext cx="2517305" cy="1006922"/>
        </a:xfrm>
        <a:prstGeom prst="rect">
          <a:avLst/>
        </a:prstGeom>
        <a:solidFill>
          <a:schemeClr val="accent2">
            <a:hueOff val="-419062"/>
            <a:satOff val="-4829"/>
            <a:lumOff val="1079"/>
            <a:alphaOff val="0"/>
          </a:schemeClr>
        </a:solidFill>
        <a:ln w="12700" cap="flat" cmpd="sng" algn="ctr">
          <a:solidFill>
            <a:schemeClr val="accent2">
              <a:hueOff val="-419062"/>
              <a:satOff val="-4829"/>
              <a:lumOff val="10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Avenir Book" panose="02000503020000020003" pitchFamily="2" charset="0"/>
            </a:rPr>
            <a:t>cDFT</a:t>
          </a:r>
          <a:endParaRPr lang="en-US" sz="2400" kern="1200" dirty="0">
            <a:latin typeface="Avenir Book" panose="02000503020000020003" pitchFamily="2" charset="0"/>
          </a:endParaRPr>
        </a:p>
      </dsp:txBody>
      <dsp:txXfrm>
        <a:off x="2872310" y="323779"/>
        <a:ext cx="2517305" cy="1006922"/>
      </dsp:txXfrm>
    </dsp:sp>
    <dsp:sp modelId="{0BE02E37-BC81-0E42-85A6-52D7E8394B64}">
      <dsp:nvSpPr>
        <dsp:cNvPr id="0" name=""/>
        <dsp:cNvSpPr/>
      </dsp:nvSpPr>
      <dsp:spPr>
        <a:xfrm>
          <a:off x="2872310" y="1330701"/>
          <a:ext cx="2517305" cy="2854800"/>
        </a:xfrm>
        <a:prstGeom prst="rect">
          <a:avLst/>
        </a:prstGeom>
        <a:solidFill>
          <a:schemeClr val="accent2">
            <a:tint val="40000"/>
            <a:alpha val="90000"/>
            <a:hueOff val="-726289"/>
            <a:satOff val="-67"/>
            <a:lumOff val="1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726289"/>
              <a:satOff val="-67"/>
              <a:lumOff val="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venir Book" panose="02000503020000020003" pitchFamily="2" charset="0"/>
            </a:rPr>
            <a:t>f+ Fukui electrophilicity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venir Book" panose="02000503020000020003" pitchFamily="2" charset="0"/>
            </a:rPr>
            <a:t>f- Fukui nucleophilicity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venir Book" panose="02000503020000020003" pitchFamily="2" charset="0"/>
            </a:rPr>
            <a:t>Atomic charges</a:t>
          </a:r>
          <a:br>
            <a:rPr lang="en-US" sz="1800" kern="1200" dirty="0">
              <a:latin typeface="Avenir Book" panose="02000503020000020003" pitchFamily="2" charset="0"/>
            </a:rPr>
          </a:br>
          <a:br>
            <a:rPr lang="en-US" sz="1800" kern="1200" dirty="0">
              <a:latin typeface="Avenir Book" panose="02000503020000020003" pitchFamily="2" charset="0"/>
            </a:rPr>
          </a:br>
          <a:r>
            <a:rPr lang="en-US" sz="1800" kern="1200" dirty="0">
              <a:latin typeface="Avenir Book" panose="02000503020000020003" pitchFamily="2" charset="0"/>
            </a:rPr>
            <a:t>For all atoms at once. </a:t>
          </a:r>
        </a:p>
      </dsp:txBody>
      <dsp:txXfrm>
        <a:off x="2872310" y="1330701"/>
        <a:ext cx="2517305" cy="2854800"/>
      </dsp:txXfrm>
    </dsp:sp>
    <dsp:sp modelId="{33573569-48C0-DD4D-B30E-DCEF7B2419EC}">
      <dsp:nvSpPr>
        <dsp:cNvPr id="0" name=""/>
        <dsp:cNvSpPr/>
      </dsp:nvSpPr>
      <dsp:spPr>
        <a:xfrm>
          <a:off x="5742039" y="323779"/>
          <a:ext cx="2517305" cy="1006922"/>
        </a:xfrm>
        <a:prstGeom prst="rect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12700" cap="flat" cmpd="sng" algn="ctr">
          <a:solidFill>
            <a:schemeClr val="accent2">
              <a:hueOff val="-838123"/>
              <a:satOff val="-9658"/>
              <a:lumOff val="21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venir Book" panose="02000503020000020003" pitchFamily="2" charset="0"/>
            </a:rPr>
            <a:t>DISCO</a:t>
          </a:r>
        </a:p>
      </dsp:txBody>
      <dsp:txXfrm>
        <a:off x="5742039" y="323779"/>
        <a:ext cx="2517305" cy="1006922"/>
      </dsp:txXfrm>
    </dsp:sp>
    <dsp:sp modelId="{6CA872AA-A5B3-384E-810E-CE4FB906C74C}">
      <dsp:nvSpPr>
        <dsp:cNvPr id="0" name=""/>
        <dsp:cNvSpPr/>
      </dsp:nvSpPr>
      <dsp:spPr>
        <a:xfrm>
          <a:off x="5742039" y="1330701"/>
          <a:ext cx="2517305" cy="2854800"/>
        </a:xfrm>
        <a:prstGeom prst="rect">
          <a:avLst/>
        </a:prstGeom>
        <a:solidFill>
          <a:schemeClr val="accent2">
            <a:tint val="40000"/>
            <a:alpha val="90000"/>
            <a:hueOff val="-1452578"/>
            <a:satOff val="-133"/>
            <a:lumOff val="3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452578"/>
              <a:satOff val="-133"/>
              <a:lumOff val="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venir Book" panose="02000503020000020003" pitchFamily="2" charset="0"/>
            </a:rPr>
            <a:t>Atomic charges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venir Book" panose="02000503020000020003" pitchFamily="2" charset="0"/>
            </a:rPr>
            <a:t>NMR tensor values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venir Book" panose="02000503020000020003" pitchFamily="2" charset="0"/>
            </a:rPr>
            <a:t>NMR chemical shifts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venir Book" panose="02000503020000020003" pitchFamily="2" charset="0"/>
            </a:rPr>
            <a:t>HOMO/LUMO values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venir Book" panose="02000503020000020003" pitchFamily="2" charset="0"/>
            </a:rPr>
            <a:t>Bond distances</a:t>
          </a:r>
        </a:p>
      </dsp:txBody>
      <dsp:txXfrm>
        <a:off x="5742039" y="1330701"/>
        <a:ext cx="2517305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AA771-DB97-4DAD-9D46-8E0ADEAB354A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A073B-EDF3-4FAF-B76A-766E47C4FC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620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3C3A5-B1B2-4E6F-9AFF-4CA752B2AFEB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91AE8-DE67-41DD-B8C4-738CE43E48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092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54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91AE8-DE67-41DD-B8C4-738CE43E48B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630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91AE8-DE67-41DD-B8C4-738CE43E48B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27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91AE8-DE67-41DD-B8C4-738CE43E48B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206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53C7FE-6874-339E-8371-EE77A920F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01843"/>
            <a:ext cx="10515600" cy="47139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0" i="0">
                <a:latin typeface="Avenir Medium" panose="02000503020000020003" pitchFamily="2" charset="0"/>
              </a:defRPr>
            </a:lvl1pPr>
          </a:lstStyle>
          <a:p>
            <a:r>
              <a:rPr lang="en-US" dirty="0"/>
              <a:t>[Title]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AA7401-E5EB-82B4-0AB3-0E083828E56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876722"/>
            <a:ext cx="10515600" cy="878060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>
              <a:lnSpc>
                <a:spcPct val="100000"/>
              </a:lnSpc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>
                <a:latin typeface="Avenir Book" panose="02000503020000020003" pitchFamily="2" charset="0"/>
              </a:defRPr>
            </a:lvl1pPr>
            <a:lvl2pPr marL="685766" indent="-228589">
              <a:buClr>
                <a:srgbClr val="10419F"/>
              </a:buClr>
              <a:buFont typeface="Wingdings" panose="05000000000000000000" pitchFamily="2" charset="2"/>
              <a:buChar char="§"/>
              <a:defRPr sz="1400">
                <a:latin typeface="Avenir Book" panose="02000503020000020003" pitchFamily="2" charset="0"/>
              </a:defRPr>
            </a:lvl2pPr>
            <a:lvl3pPr>
              <a:buClr>
                <a:srgbClr val="10419F"/>
              </a:buClr>
              <a:defRPr sz="1200">
                <a:latin typeface="Avenir Book" panose="02000503020000020003" pitchFamily="2" charset="0"/>
              </a:defRPr>
            </a:lvl3pPr>
            <a:lvl4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4pPr>
            <a:lvl5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[TEXT]</a:t>
            </a:r>
          </a:p>
          <a:p>
            <a:pPr lvl="1"/>
            <a:r>
              <a:rPr lang="en-US" dirty="0"/>
              <a:t>[TEXT]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1AA7D8A-6AB9-1331-BDAE-BDBACC8B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ED522F2-362D-5026-1C1C-D55B50EB6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/>
                </a:solidFill>
                <a:latin typeface="Avenir Medium" panose="02000503020000020003" pitchFamily="2" charset="0"/>
              </a:defRPr>
            </a:lvl1pPr>
          </a:lstStyle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82BD1D-6A18-D914-AE6C-8EA68FECB4F7}"/>
              </a:ext>
            </a:extLst>
          </p:cNvPr>
          <p:cNvCxnSpPr>
            <a:cxnSpLocks/>
          </p:cNvCxnSpPr>
          <p:nvPr userDrawn="1"/>
        </p:nvCxnSpPr>
        <p:spPr>
          <a:xfrm>
            <a:off x="838200" y="728076"/>
            <a:ext cx="10515600" cy="0"/>
          </a:xfrm>
          <a:prstGeom prst="line">
            <a:avLst/>
          </a:prstGeom>
          <a:ln w="28575">
            <a:solidFill>
              <a:srgbClr val="104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651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1AA7D8A-6AB9-1331-BDAE-BDBACC8B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ED522F2-362D-5026-1C1C-D55B50EB6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/>
                </a:solidFill>
                <a:latin typeface="Avenir Medium" panose="02000503020000020003" pitchFamily="2" charset="0"/>
              </a:defRPr>
            </a:lvl1pPr>
          </a:lstStyle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1BE0E9-575D-47E0-8A31-40A37F5DF2F6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29519"/>
            <a:ext cx="10515600" cy="0"/>
          </a:xfrm>
          <a:prstGeom prst="line">
            <a:avLst/>
          </a:prstGeom>
          <a:ln w="28575">
            <a:solidFill>
              <a:srgbClr val="104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E6277B7B-6DCF-30DB-5E8C-B0E4334A6B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01843"/>
            <a:ext cx="10515600" cy="47139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0" i="0">
                <a:latin typeface="Avenir Medium" panose="02000503020000020003" pitchFamily="2" charset="0"/>
              </a:defRPr>
            </a:lvl1pPr>
          </a:lstStyle>
          <a:p>
            <a:r>
              <a:rPr lang="en-US" dirty="0"/>
              <a:t>[Title]</a:t>
            </a:r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B47B3BD-8115-3997-3F08-2C813D7F0D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0797"/>
            <a:ext cx="10515600" cy="878060"/>
          </a:xfrm>
          <a:prstGeom prst="rect">
            <a:avLst/>
          </a:prstGeom>
        </p:spPr>
        <p:txBody>
          <a:bodyPr>
            <a:normAutofit/>
          </a:bodyPr>
          <a:lstStyle>
            <a:lvl1pPr marL="228589" indent="-228589">
              <a:lnSpc>
                <a:spcPct val="100000"/>
              </a:lnSpc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>
                <a:latin typeface="Avenir Book" panose="02000503020000020003" pitchFamily="2" charset="0"/>
              </a:defRPr>
            </a:lvl1pPr>
            <a:lvl2pPr marL="685766" indent="-228589">
              <a:buClr>
                <a:srgbClr val="10419F"/>
              </a:buClr>
              <a:buFont typeface="Wingdings" panose="05000000000000000000" pitchFamily="2" charset="2"/>
              <a:buChar char="§"/>
              <a:defRPr sz="1400">
                <a:latin typeface="Avenir Book" panose="02000503020000020003" pitchFamily="2" charset="0"/>
              </a:defRPr>
            </a:lvl2pPr>
            <a:lvl3pPr>
              <a:buClr>
                <a:srgbClr val="10419F"/>
              </a:buClr>
              <a:defRPr sz="1200">
                <a:latin typeface="Avenir Book" panose="02000503020000020003" pitchFamily="2" charset="0"/>
              </a:defRPr>
            </a:lvl3pPr>
            <a:lvl4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4pPr>
            <a:lvl5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[TEXT]</a:t>
            </a:r>
          </a:p>
          <a:p>
            <a:pPr lvl="1"/>
            <a:r>
              <a:rPr lang="en-US" dirty="0"/>
              <a:t>[TEXT]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24810A8-1035-7422-8BB8-BD2A2C4A41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718817"/>
            <a:ext cx="105156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rgbClr val="10419F"/>
                </a:solidFill>
                <a:latin typeface="Avenir Book" panose="02000503020000020003" pitchFamily="2" charset="0"/>
              </a:defRPr>
            </a:lvl1pPr>
          </a:lstStyle>
          <a:p>
            <a:pPr lvl="0"/>
            <a:r>
              <a:rPr lang="en-GB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229758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4E4A8-5374-4540-8EC9-1B2F7DEC0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A8B17-0378-4E7B-9A04-3BBE37E2C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8C90B548-CC5D-E9B2-BF30-6827C0471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542" y="6085551"/>
            <a:ext cx="525269" cy="49952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949537-FD54-9ED5-F51E-913DF1CD50DF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35312"/>
            <a:ext cx="10515600" cy="0"/>
          </a:xfrm>
          <a:prstGeom prst="line">
            <a:avLst/>
          </a:prstGeom>
          <a:ln w="28575">
            <a:solidFill>
              <a:srgbClr val="104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70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</p:sldLayoutIdLst>
  <p:hf hdr="0" ft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heshirenmr.info/ScalingFactors.ht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D2B0AA-C338-3243-9B5F-959AEEA87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5" b="11872"/>
          <a:stretch/>
        </p:blipFill>
        <p:spPr>
          <a:xfrm>
            <a:off x="0" y="2746570"/>
            <a:ext cx="12192000" cy="4111430"/>
          </a:xfrm>
          <a:prstGeom prst="rect">
            <a:avLst/>
          </a:prstGeom>
        </p:spPr>
      </p:pic>
      <p:sp>
        <p:nvSpPr>
          <p:cNvPr id="211" name="Computer Assisted Synthesis -…"/>
          <p:cNvSpPr txBox="1"/>
          <p:nvPr/>
        </p:nvSpPr>
        <p:spPr>
          <a:xfrm>
            <a:off x="902343" y="1314363"/>
            <a:ext cx="12191999" cy="59020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8407" tIns="48407" rIns="48407" bIns="48407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3200" dirty="0">
                <a:solidFill>
                  <a:srgbClr val="10419F"/>
                </a:solidFill>
                <a:latin typeface="Avenir Medium" panose="02000503020000020003" pitchFamily="2" charset="0"/>
              </a:rPr>
              <a:t>2022 Fall Coding Camp</a:t>
            </a:r>
            <a:endParaRPr lang="en-US" sz="3164" dirty="0">
              <a:solidFill>
                <a:srgbClr val="10419F"/>
              </a:solidFill>
              <a:latin typeface="Avenir Medium" panose="02000503020000020003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064C52-2111-0D4E-AB92-0D6330CC8FE5}"/>
              </a:ext>
            </a:extLst>
          </p:cNvPr>
          <p:cNvSpPr/>
          <p:nvPr/>
        </p:nvSpPr>
        <p:spPr>
          <a:xfrm>
            <a:off x="902343" y="2527279"/>
            <a:ext cx="1002265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</a:rPr>
              <a:t>Liliana C. Gallegos – Nov 9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B7E1-CD8F-C645-91D5-DA000DA20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70907" y="9251951"/>
            <a:ext cx="381515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fld id="{86CB4B4D-7CA3-9044-876B-883B54F8677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5FC13-4BEE-05A7-85EB-0271427666D2}"/>
              </a:ext>
            </a:extLst>
          </p:cNvPr>
          <p:cNvSpPr/>
          <p:nvPr/>
        </p:nvSpPr>
        <p:spPr>
          <a:xfrm>
            <a:off x="902343" y="1996631"/>
            <a:ext cx="1002265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</a:rPr>
              <a:t>Running and collecting DFT Features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1BAF73-D372-DDFC-81FB-AE43704D439A}"/>
              </a:ext>
            </a:extLst>
          </p:cNvPr>
          <p:cNvSpPr/>
          <p:nvPr/>
        </p:nvSpPr>
        <p:spPr>
          <a:xfrm>
            <a:off x="633984" y="451104"/>
            <a:ext cx="10850880" cy="341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273F6-1CB0-DC49-C668-D41619C37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Features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CFD90-24F6-4F0B-DCF4-24BA6D85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876E6BB-CEE7-4DA1-02B1-5DD104FC2B34}"/>
              </a:ext>
            </a:extLst>
          </p:cNvPr>
          <p:cNvSpPr txBox="1">
            <a:spLocks/>
          </p:cNvSpPr>
          <p:nvPr/>
        </p:nvSpPr>
        <p:spPr>
          <a:xfrm>
            <a:off x="838200" y="998454"/>
            <a:ext cx="10515600" cy="167756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Structural</a:t>
            </a:r>
            <a:r>
              <a:rPr lang="en-US" sz="1800" dirty="0"/>
              <a:t> descriptors  – %Buried Volume, Shell BV, </a:t>
            </a:r>
            <a:r>
              <a:rPr lang="en-US" sz="1800" dirty="0" err="1"/>
              <a:t>Sterimol</a:t>
            </a:r>
            <a:r>
              <a:rPr lang="en-US" sz="1800" dirty="0"/>
              <a:t> (e.g., </a:t>
            </a:r>
            <a:r>
              <a:rPr lang="en-US" sz="1800" dirty="0" err="1"/>
              <a:t>Bmin</a:t>
            </a:r>
            <a:r>
              <a:rPr lang="en-US" sz="1800" dirty="0"/>
              <a:t>, </a:t>
            </a:r>
            <a:r>
              <a:rPr lang="en-US" sz="1800" dirty="0" err="1"/>
              <a:t>Bmax</a:t>
            </a:r>
            <a:r>
              <a:rPr lang="en-US" sz="1800" dirty="0"/>
              <a:t>, L), Surface area, Bond lengths, Angles.</a:t>
            </a:r>
          </a:p>
          <a:p>
            <a:r>
              <a:rPr lang="en-US" sz="1800" b="1" dirty="0"/>
              <a:t>Property</a:t>
            </a:r>
            <a:r>
              <a:rPr lang="en-US" sz="1800" dirty="0"/>
              <a:t> descriptors    – Atomic charges, NMR chemical shifts, Molecular orbitals (e.g., HOMO/LUMO), Fukui indices (e.g., f+ for electrophilicity and f- for nucleophilicity)</a:t>
            </a:r>
          </a:p>
          <a:p>
            <a:r>
              <a:rPr lang="en-US" sz="1800" b="1" dirty="0"/>
              <a:t>Functional</a:t>
            </a:r>
            <a:r>
              <a:rPr lang="en-US" sz="1800" dirty="0"/>
              <a:t> descriptors – reaction thermochemistry (e.g., amine protonation/deprotonation)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6DAF7-FCD6-E59E-32AF-3F198A18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2512216"/>
            <a:ext cx="7675192" cy="334733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A338118-A1B6-791C-F931-B791453D49CD}"/>
              </a:ext>
            </a:extLst>
          </p:cNvPr>
          <p:cNvGrpSpPr/>
          <p:nvPr/>
        </p:nvGrpSpPr>
        <p:grpSpPr>
          <a:xfrm>
            <a:off x="1080654" y="1668065"/>
            <a:ext cx="11014364" cy="1827928"/>
            <a:chOff x="1080654" y="1668065"/>
            <a:chExt cx="11014364" cy="182792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DBF60E-E739-18CD-5295-CF9CB64DB9DD}"/>
                </a:ext>
              </a:extLst>
            </p:cNvPr>
            <p:cNvSpPr/>
            <p:nvPr/>
          </p:nvSpPr>
          <p:spPr>
            <a:xfrm>
              <a:off x="1080654" y="1668065"/>
              <a:ext cx="10030691" cy="595745"/>
            </a:xfrm>
            <a:prstGeom prst="rect">
              <a:avLst/>
            </a:prstGeom>
            <a:solidFill>
              <a:srgbClr val="10419F">
                <a:alpha val="13121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F96A48-4534-85D6-ECFD-B40D14D65037}"/>
                </a:ext>
              </a:extLst>
            </p:cNvPr>
            <p:cNvSpPr txBox="1"/>
            <p:nvPr/>
          </p:nvSpPr>
          <p:spPr>
            <a:xfrm>
              <a:off x="8941591" y="2849662"/>
              <a:ext cx="31534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10419F"/>
                  </a:solidFill>
                  <a:latin typeface="Avenir Book" panose="02000503020000020003" pitchFamily="2" charset="0"/>
                </a:rPr>
                <a:t>How to run and collect these</a:t>
              </a:r>
              <a:br>
                <a:rPr lang="en-US" b="1" dirty="0">
                  <a:solidFill>
                    <a:srgbClr val="10419F"/>
                  </a:solidFill>
                  <a:latin typeface="Avenir Book" panose="02000503020000020003" pitchFamily="2" charset="0"/>
                </a:rPr>
              </a:br>
              <a:r>
                <a:rPr lang="en-US" b="1" dirty="0">
                  <a:solidFill>
                    <a:srgbClr val="10419F"/>
                  </a:solidFill>
                  <a:latin typeface="Avenir Book" panose="02000503020000020003" pitchFamily="2" charset="0"/>
                </a:rPr>
                <a:t>DFT Features?</a:t>
              </a:r>
            </a:p>
          </p:txBody>
        </p:sp>
        <p:pic>
          <p:nvPicPr>
            <p:cNvPr id="11" name="Graphic 10" descr="Arrow: Counter-clockwise curve with solid fill">
              <a:extLst>
                <a:ext uri="{FF2B5EF4-FFF2-40B4-BE49-F238E27FC236}">
                  <a16:creationId xmlns:a16="http://schemas.microsoft.com/office/drawing/2014/main" id="{09E10730-833C-9567-A09A-8CA3E86F6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448295" flipH="1">
              <a:off x="9898394" y="2094870"/>
              <a:ext cx="834693" cy="834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560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7F89D1-C6D8-E547-AAE2-A143469E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7"/>
            <a:ext cx="6156365" cy="365125"/>
          </a:xfrm>
        </p:spPr>
        <p:txBody>
          <a:bodyPr/>
          <a:lstStyle/>
          <a:p>
            <a:r>
              <a:rPr lang="en-US" sz="1200" dirty="0">
                <a:solidFill>
                  <a:srgbClr val="10419F"/>
                </a:solidFill>
              </a:rPr>
              <a:t>https://</a:t>
            </a:r>
            <a:r>
              <a:rPr lang="en-US" sz="1200" dirty="0" err="1">
                <a:solidFill>
                  <a:srgbClr val="10419F"/>
                </a:solidFill>
              </a:rPr>
              <a:t>github.com</a:t>
            </a:r>
            <a:r>
              <a:rPr lang="en-US" sz="1200" dirty="0">
                <a:solidFill>
                  <a:srgbClr val="10419F"/>
                </a:solidFill>
              </a:rPr>
              <a:t>/</a:t>
            </a:r>
            <a:r>
              <a:rPr lang="en-US" sz="1200" dirty="0" err="1">
                <a:solidFill>
                  <a:srgbClr val="10419F"/>
                </a:solidFill>
              </a:rPr>
              <a:t>hklem</a:t>
            </a:r>
            <a:r>
              <a:rPr lang="en-US" sz="1200" dirty="0">
                <a:solidFill>
                  <a:srgbClr val="10419F"/>
                </a:solidFill>
              </a:rPr>
              <a:t>/computing-basics </a:t>
            </a:r>
            <a:endParaRPr lang="en-GB" sz="1200" dirty="0">
              <a:solidFill>
                <a:srgbClr val="10419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C26D2-D751-6D95-1C67-D8A232D6F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05EB87-6DA7-FD17-1FF7-F40FEF57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DFT feature calculations?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DC8B4-5CF3-4047-CB0C-AFEAF03C5B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Gaussian Inputs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774C6F-AFFE-ECF4-E054-56E323B41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797"/>
            <a:ext cx="4814455" cy="5105560"/>
          </a:xfrm>
        </p:spPr>
        <p:txBody>
          <a:bodyPr>
            <a:normAutofit/>
          </a:bodyPr>
          <a:lstStyle/>
          <a:p>
            <a:r>
              <a:rPr lang="en-US" dirty="0"/>
              <a:t>NBO calculations – Natural Atomic Orbital and Natural Bond Orbital analysis: population analysis for characterizing "bond" and "electron density" in computed molecules.</a:t>
            </a:r>
            <a:br>
              <a:rPr lang="en-US" dirty="0"/>
            </a:br>
            <a:r>
              <a:rPr lang="en-US" dirty="0">
                <a:highlight>
                  <a:srgbClr val="E6E6E6"/>
                </a:highlight>
              </a:rPr>
              <a:t># pop=(nbo6read,savebos)</a:t>
            </a:r>
          </a:p>
          <a:p>
            <a:endParaRPr lang="en-US" dirty="0"/>
          </a:p>
          <a:p>
            <a:r>
              <a:rPr lang="en-US" dirty="0" err="1"/>
              <a:t>Wiberg</a:t>
            </a:r>
            <a:r>
              <a:rPr lang="en-US" dirty="0"/>
              <a:t> Bond Index analysis: matrix of all bond orders between two covalent bonded atoms.</a:t>
            </a:r>
            <a:br>
              <a:rPr lang="en-US" dirty="0"/>
            </a:br>
            <a:r>
              <a:rPr lang="en-US" dirty="0"/>
              <a:t>Include at end of input file (after gen/</a:t>
            </a:r>
            <a:r>
              <a:rPr lang="en-US" dirty="0" err="1"/>
              <a:t>genecp</a:t>
            </a:r>
            <a:r>
              <a:rPr lang="en-US" dirty="0"/>
              <a:t> text): </a:t>
            </a:r>
            <a:r>
              <a:rPr lang="en-US" dirty="0">
                <a:highlight>
                  <a:srgbClr val="E6E6E6"/>
                </a:highlight>
              </a:rPr>
              <a:t>$</a:t>
            </a:r>
            <a:r>
              <a:rPr lang="en-US" dirty="0" err="1">
                <a:highlight>
                  <a:srgbClr val="E6E6E6"/>
                </a:highlight>
              </a:rPr>
              <a:t>nbo</a:t>
            </a:r>
            <a:r>
              <a:rPr lang="en-US" dirty="0">
                <a:highlight>
                  <a:srgbClr val="E6E6E6"/>
                </a:highlight>
              </a:rPr>
              <a:t> </a:t>
            </a:r>
            <a:r>
              <a:rPr lang="en-US" dirty="0" err="1">
                <a:highlight>
                  <a:srgbClr val="E6E6E6"/>
                </a:highlight>
              </a:rPr>
              <a:t>bndidx</a:t>
            </a:r>
            <a:r>
              <a:rPr lang="en-US" dirty="0">
                <a:highlight>
                  <a:srgbClr val="E6E6E6"/>
                </a:highlight>
              </a:rPr>
              <a:t> $end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GIAO NMR calculations – Gauge-Independent Atomic Orbital method to obtain NMR tensor values and chemical shifts. Using recommended level of theory.</a:t>
            </a:r>
            <a:br>
              <a:rPr lang="en-US" dirty="0"/>
            </a:br>
            <a:r>
              <a:rPr lang="en-US" dirty="0">
                <a:highlight>
                  <a:srgbClr val="E6E6E6"/>
                </a:highlight>
              </a:rPr>
              <a:t># </a:t>
            </a:r>
            <a:r>
              <a:rPr lang="en-US" dirty="0" err="1">
                <a:highlight>
                  <a:srgbClr val="E6E6E6"/>
                </a:highlight>
              </a:rPr>
              <a:t>nmr</a:t>
            </a:r>
            <a:r>
              <a:rPr lang="en-US" dirty="0">
                <a:highlight>
                  <a:srgbClr val="E6E6E6"/>
                </a:highlight>
              </a:rPr>
              <a:t>=GIA mPW1PW91/6-311+G(2d,p)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DD10B8-60E5-CC35-76B1-B1EF72C5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346" y="1330892"/>
            <a:ext cx="5921432" cy="1522654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9E8BBB-E766-3DBF-8004-536F7E99C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346" y="4623151"/>
            <a:ext cx="3241964" cy="160583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38990E-DAE5-B161-990E-D4F238D69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346" y="3269261"/>
            <a:ext cx="3769090" cy="85961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331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C26D2-D751-6D95-1C67-D8A232D6F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05EB87-6DA7-FD17-1FF7-F40FEF57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DFT feature calculations?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DC8B4-5CF3-4047-CB0C-AFEAF03C5B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Gaussian Inputs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774C6F-AFFE-ECF4-E054-56E323B41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797"/>
            <a:ext cx="4814455" cy="5105560"/>
          </a:xfrm>
        </p:spPr>
        <p:txBody>
          <a:bodyPr>
            <a:normAutofit/>
          </a:bodyPr>
          <a:lstStyle/>
          <a:p>
            <a:r>
              <a:rPr lang="en-US" dirty="0"/>
              <a:t>Fukui indices – electrophilicity and nucleophilicity analysis. Describes which atoms in a molecule have a larger tendency to either loose or accept an electron.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Requires 3 NBO files: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original: </a:t>
            </a:r>
            <a:r>
              <a:rPr lang="en-US" dirty="0">
                <a:highlight>
                  <a:srgbClr val="E6E6E6"/>
                </a:highlight>
              </a:rPr>
              <a:t>0 1</a:t>
            </a:r>
            <a:br>
              <a:rPr lang="en-US" dirty="0"/>
            </a:br>
            <a:r>
              <a:rPr lang="en-US" dirty="0"/>
              <a:t>(ii) reduced (gains an electron so -1 charge with 2 multiplicity): </a:t>
            </a:r>
            <a:r>
              <a:rPr lang="en-US" dirty="0">
                <a:highlight>
                  <a:srgbClr val="E6E6E6"/>
                </a:highlight>
              </a:rPr>
              <a:t>-1 2</a:t>
            </a:r>
            <a:br>
              <a:rPr lang="en-US" dirty="0"/>
            </a:br>
            <a:r>
              <a:rPr lang="en-US" dirty="0"/>
              <a:t>(iii) oxidized (looses an electron so +1 charge with 2 multiplicity): </a:t>
            </a:r>
            <a:r>
              <a:rPr lang="en-US" dirty="0">
                <a:highlight>
                  <a:srgbClr val="E6E6E6"/>
                </a:highlight>
              </a:rPr>
              <a:t>1 2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Calculations require less memory and number of processors… can be quick calculations.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DD10B8-60E5-CC35-76B1-B1EF72C53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346" y="1250797"/>
            <a:ext cx="5921432" cy="1522654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597DA5-EABD-DCFF-17C4-D2F131D0A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346" y="4049408"/>
            <a:ext cx="3012795" cy="69526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3F9923-7ED0-07B6-F8F4-D33E51598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346" y="3104010"/>
            <a:ext cx="3041765" cy="72423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4889D4E7-EC33-D5A8-F86A-46798A997A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7"/>
            <a:ext cx="6156365" cy="365125"/>
          </a:xfrm>
        </p:spPr>
        <p:txBody>
          <a:bodyPr/>
          <a:lstStyle/>
          <a:p>
            <a:r>
              <a:rPr lang="en-US" sz="1200" dirty="0">
                <a:solidFill>
                  <a:srgbClr val="10419F"/>
                </a:solidFill>
              </a:rPr>
              <a:t>https://</a:t>
            </a:r>
            <a:r>
              <a:rPr lang="en-US" sz="1200" dirty="0" err="1">
                <a:solidFill>
                  <a:srgbClr val="10419F"/>
                </a:solidFill>
              </a:rPr>
              <a:t>github.com</a:t>
            </a:r>
            <a:r>
              <a:rPr lang="en-US" sz="1200" dirty="0">
                <a:solidFill>
                  <a:srgbClr val="10419F"/>
                </a:solidFill>
              </a:rPr>
              <a:t>/</a:t>
            </a:r>
            <a:r>
              <a:rPr lang="en-US" sz="1200" dirty="0" err="1">
                <a:solidFill>
                  <a:srgbClr val="10419F"/>
                </a:solidFill>
              </a:rPr>
              <a:t>hklem</a:t>
            </a:r>
            <a:r>
              <a:rPr lang="en-US" sz="1200" dirty="0">
                <a:solidFill>
                  <a:srgbClr val="10419F"/>
                </a:solidFill>
              </a:rPr>
              <a:t>/computing-basics </a:t>
            </a:r>
            <a:endParaRPr lang="en-GB" sz="1200" dirty="0">
              <a:solidFill>
                <a:srgbClr val="1041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40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C26D2-D751-6D95-1C67-D8A232D6F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05EB87-6DA7-FD17-1FF7-F40FEF57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collect DFT feature calculations?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DC8B4-5CF3-4047-CB0C-AFEAF03C5B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From Gaussian NBO and GIAO outputs 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F5B9F26-8924-45F6-3931-53B312354A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9629022"/>
              </p:ext>
            </p:extLst>
          </p:nvPr>
        </p:nvGraphicFramePr>
        <p:xfrm>
          <a:off x="1828881" y="1847075"/>
          <a:ext cx="8261927" cy="4509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381057B-2C27-B3AE-14A1-3943C1709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797"/>
            <a:ext cx="10515600" cy="878060"/>
          </a:xfrm>
        </p:spPr>
        <p:txBody>
          <a:bodyPr/>
          <a:lstStyle/>
          <a:p>
            <a:r>
              <a:rPr lang="en-US" dirty="0"/>
              <a:t>Python scripts to parse through data for DFT computed calculations.</a:t>
            </a:r>
          </a:p>
          <a:p>
            <a:r>
              <a:rPr lang="en-US" dirty="0"/>
              <a:t>Today, will be a DISCO party demo…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60AEE8-6C50-3CD4-545E-729030D9AF7B}"/>
              </a:ext>
            </a:extLst>
          </p:cNvPr>
          <p:cNvSpPr txBox="1"/>
          <p:nvPr/>
        </p:nvSpPr>
        <p:spPr>
          <a:xfrm>
            <a:off x="838199" y="6352150"/>
            <a:ext cx="6097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0419F"/>
                </a:solidFill>
                <a:latin typeface="Avenir Book" panose="02000503020000020003" pitchFamily="2" charset="0"/>
              </a:rPr>
              <a:t>https://github.com/Liliana-Gallegos/DISCO</a:t>
            </a:r>
            <a:br>
              <a:rPr lang="en-US" sz="1200" dirty="0">
                <a:solidFill>
                  <a:srgbClr val="10419F"/>
                </a:solidFill>
                <a:latin typeface="Avenir Book" panose="02000503020000020003" pitchFamily="2" charset="0"/>
              </a:rPr>
            </a:br>
            <a:r>
              <a:rPr lang="en-US" sz="1200" dirty="0">
                <a:latin typeface="Avenir Book" panose="02000503020000020003" pitchFamily="2" charset="0"/>
              </a:rPr>
              <a:t>http://</a:t>
            </a:r>
            <a:r>
              <a:rPr lang="en-US" sz="1200" dirty="0" err="1">
                <a:latin typeface="Avenir Book" panose="02000503020000020003" pitchFamily="2" charset="0"/>
              </a:rPr>
              <a:t>cheshirenmr.info</a:t>
            </a:r>
            <a:r>
              <a:rPr lang="en-US" sz="1200" dirty="0">
                <a:latin typeface="Avenir Book" panose="02000503020000020003" pitchFamily="2" charset="0"/>
              </a:rPr>
              <a:t>/</a:t>
            </a:r>
            <a:r>
              <a:rPr lang="en-US" sz="1200" dirty="0" err="1">
                <a:latin typeface="Avenir Book" panose="02000503020000020003" pitchFamily="2" charset="0"/>
              </a:rPr>
              <a:t>ScalingFactors.htm</a:t>
            </a:r>
            <a:endParaRPr lang="en-US" sz="1200" dirty="0">
              <a:latin typeface="Avenir Book" panose="02000503020000020003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7E02D8-B73A-C233-E9D9-F077400C525E}"/>
              </a:ext>
            </a:extLst>
          </p:cNvPr>
          <p:cNvGrpSpPr/>
          <p:nvPr/>
        </p:nvGrpSpPr>
        <p:grpSpPr>
          <a:xfrm>
            <a:off x="10176985" y="3639905"/>
            <a:ext cx="1809008" cy="923620"/>
            <a:chOff x="-1719615" y="3089580"/>
            <a:chExt cx="1809008" cy="9236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98E6BE-6362-B356-3DDD-D11B142D5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719615" y="3089580"/>
              <a:ext cx="1809008" cy="3542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13C56DF-4834-605A-F0F7-9BF22DBD8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583461" y="3429000"/>
              <a:ext cx="1536700" cy="5842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4AD2354-74CA-955C-BEE5-C080FE0669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509" b="8101"/>
          <a:stretch/>
        </p:blipFill>
        <p:spPr>
          <a:xfrm>
            <a:off x="7569200" y="2147580"/>
            <a:ext cx="2521608" cy="10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0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C26D2-D751-6D95-1C67-D8A232D6F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05EB87-6DA7-FD17-1FF7-F40FEF57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 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DC8B4-5CF3-4047-CB0C-AFEAF03C5B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Using the Terminal and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381057B-2C27-B3AE-14A1-3943C1709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796"/>
            <a:ext cx="10515600" cy="2635403"/>
          </a:xfrm>
        </p:spPr>
        <p:txBody>
          <a:bodyPr>
            <a:normAutofit/>
          </a:bodyPr>
          <a:lstStyle/>
          <a:p>
            <a:r>
              <a:rPr lang="en-US" dirty="0"/>
              <a:t>GitHub: </a:t>
            </a:r>
            <a:r>
              <a:rPr lang="en-US" sz="1600" dirty="0">
                <a:solidFill>
                  <a:srgbClr val="10419F"/>
                </a:solidFill>
                <a:latin typeface="Avenir Book" panose="02000503020000020003" pitchFamily="2" charset="0"/>
              </a:rPr>
              <a:t>Liliana-Gallegos/DISCO</a:t>
            </a:r>
            <a:endParaRPr lang="en-US" dirty="0"/>
          </a:p>
          <a:p>
            <a:r>
              <a:rPr lang="en-US" dirty="0"/>
              <a:t>Cheshire NMR website developed by the </a:t>
            </a:r>
            <a:r>
              <a:rPr lang="en-US" dirty="0" err="1"/>
              <a:t>Tantillo</a:t>
            </a:r>
            <a:r>
              <a:rPr lang="en-US" dirty="0"/>
              <a:t> group for scaling factors: </a:t>
            </a:r>
            <a:r>
              <a:rPr lang="en-US" sz="1600" dirty="0">
                <a:latin typeface="Avenir Book" panose="02000503020000020003" pitchFamily="2" charset="0"/>
                <a:hlinkClick r:id="rId3"/>
              </a:rPr>
              <a:t>http://cheshirenmr.info/ScalingFactors.htm</a:t>
            </a:r>
            <a:endParaRPr lang="en-US" sz="1600" dirty="0">
              <a:latin typeface="Avenir Book" panose="02000503020000020003" pitchFamily="2" charset="0"/>
            </a:endParaRPr>
          </a:p>
          <a:p>
            <a:r>
              <a:rPr lang="en-US" dirty="0"/>
              <a:t>Tutorial includes:</a:t>
            </a:r>
            <a:br>
              <a:rPr lang="en-US" dirty="0"/>
            </a:br>
            <a:r>
              <a:rPr lang="en-US" dirty="0"/>
              <a:t>1. NBO and NMR outputs to collect features.</a:t>
            </a:r>
            <a:br>
              <a:rPr lang="en-US" dirty="0"/>
            </a:br>
            <a:r>
              <a:rPr lang="en-US" dirty="0"/>
              <a:t>    Files can be found in disco </a:t>
            </a:r>
            <a:r>
              <a:rPr lang="en-US" dirty="0" err="1"/>
              <a:t>github</a:t>
            </a:r>
            <a:r>
              <a:rPr lang="en-US" dirty="0"/>
              <a:t> and </a:t>
            </a:r>
            <a:r>
              <a:rPr lang="en-US" sz="1600" dirty="0" err="1">
                <a:solidFill>
                  <a:srgbClr val="10419F"/>
                </a:solidFill>
              </a:rPr>
              <a:t>hklem</a:t>
            </a:r>
            <a:r>
              <a:rPr lang="en-US" sz="1600" dirty="0">
                <a:solidFill>
                  <a:srgbClr val="10419F"/>
                </a:solidFill>
              </a:rPr>
              <a:t>/computing-basics. </a:t>
            </a:r>
            <a:br>
              <a:rPr lang="en-US" dirty="0"/>
            </a:br>
            <a:r>
              <a:rPr lang="en-US" dirty="0"/>
              <a:t>2. CSV file of molecule names, SMILE strings, and specified bond of interest.</a:t>
            </a:r>
            <a:br>
              <a:rPr lang="en-US" dirty="0"/>
            </a:br>
            <a:r>
              <a:rPr lang="en-US" dirty="0"/>
              <a:t>3. </a:t>
            </a:r>
            <a:r>
              <a:rPr lang="en-US" dirty="0" err="1"/>
              <a:t>Jupyter</a:t>
            </a:r>
            <a:r>
              <a:rPr lang="en-US" dirty="0"/>
              <a:t> Notebook tutorial for running in a high-throughput workflow.</a:t>
            </a:r>
          </a:p>
          <a:p>
            <a:endParaRPr lang="en-US" sz="1600" dirty="0">
              <a:latin typeface="Avenir Book" panose="02000503020000020003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C8111D-0308-5951-CDC5-DEB6A8BA4B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92" t="4509" r="27107" b="8101"/>
          <a:stretch/>
        </p:blipFill>
        <p:spPr>
          <a:xfrm>
            <a:off x="8813801" y="1475804"/>
            <a:ext cx="2336800" cy="195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45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1008 helv.pptx" id="{FDCE04BD-4150-4D98-BB4C-2365031470C6}" vid="{FEE20070-EC53-47A4-BE3E-A63238F850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48497</TotalTime>
  <Words>556</Words>
  <Application>Microsoft Macintosh PowerPoint</Application>
  <PresentationFormat>Widescreen</PresentationFormat>
  <Paragraphs>54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Avenir</vt:lpstr>
      <vt:lpstr>Avenir Book</vt:lpstr>
      <vt:lpstr>Avenir Medium</vt:lpstr>
      <vt:lpstr>Calibri</vt:lpstr>
      <vt:lpstr>Gill Sans</vt:lpstr>
      <vt:lpstr>Wingdings</vt:lpstr>
      <vt:lpstr>Wingdings 2</vt:lpstr>
      <vt:lpstr>Office Theme</vt:lpstr>
      <vt:lpstr>PowerPoint Presentation</vt:lpstr>
      <vt:lpstr>Types of Features</vt:lpstr>
      <vt:lpstr>How to run DFT feature calculations?</vt:lpstr>
      <vt:lpstr>How to run DFT feature calculations?</vt:lpstr>
      <vt:lpstr>How to collect DFT feature calculations?</vt:lpstr>
      <vt:lpstr>DISCO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Photocatalytic synthesis of indolines</dc:title>
  <dc:creator>Zachariah Lockhart</dc:creator>
  <cp:lastModifiedBy>Gallegos,Liliana</cp:lastModifiedBy>
  <cp:revision>1382</cp:revision>
  <cp:lastPrinted>2022-04-05T22:36:05Z</cp:lastPrinted>
  <dcterms:created xsi:type="dcterms:W3CDTF">2018-10-07T21:39:44Z</dcterms:created>
  <dcterms:modified xsi:type="dcterms:W3CDTF">2022-11-09T21:11:24Z</dcterms:modified>
</cp:coreProperties>
</file>